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9"/>
  </p:notesMasterIdLst>
  <p:sldIdLst>
    <p:sldId id="265" r:id="rId2"/>
    <p:sldId id="257" r:id="rId3"/>
    <p:sldId id="260" r:id="rId4"/>
    <p:sldId id="258" r:id="rId5"/>
    <p:sldId id="264" r:id="rId6"/>
    <p:sldId id="259" r:id="rId7"/>
    <p:sldId id="266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EC3C"/>
    <a:srgbClr val="1D3A00"/>
    <a:srgbClr val="6C1A00"/>
    <a:srgbClr val="003296"/>
    <a:srgbClr val="E39A39"/>
    <a:srgbClr val="FFC901"/>
    <a:srgbClr val="FE9202"/>
    <a:srgbClr val="FEA402"/>
    <a:srgbClr val="D68B1C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4"/>
    <p:restoredTop sz="94710"/>
  </p:normalViewPr>
  <p:slideViewPr>
    <p:cSldViewPr>
      <p:cViewPr varScale="1">
        <p:scale>
          <a:sx n="196" d="100"/>
          <a:sy n="196" d="100"/>
        </p:scale>
        <p:origin x="184" y="2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FFA507-3782-49D4-A6DA-09FCD5EF7B9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7269B5D-66C4-47C5-AB70-DD6D78A6AF86}">
      <dgm:prSet/>
      <dgm:spPr/>
      <dgm:t>
        <a:bodyPr/>
        <a:lstStyle/>
        <a:p>
          <a:pPr algn="just"/>
          <a:r>
            <a:rPr lang="en-US" dirty="0"/>
            <a:t>ATP Tennis related dataset including all the information of tennis matches from January 2023 through September 11, 2023 (source: </a:t>
          </a:r>
          <a:r>
            <a:rPr lang="en-US" dirty="0" err="1"/>
            <a:t>Github</a:t>
          </a:r>
          <a:r>
            <a:rPr lang="en-US" dirty="0"/>
            <a:t>)</a:t>
          </a:r>
        </a:p>
      </dgm:t>
    </dgm:pt>
    <dgm:pt modelId="{39DD5C98-62A7-4D34-9F11-8E4FB108626D}" type="parTrans" cxnId="{89A5D7CA-5F34-4C41-AC05-3B63B39C9A96}">
      <dgm:prSet/>
      <dgm:spPr/>
      <dgm:t>
        <a:bodyPr/>
        <a:lstStyle/>
        <a:p>
          <a:endParaRPr lang="en-US"/>
        </a:p>
      </dgm:t>
    </dgm:pt>
    <dgm:pt modelId="{B01D1756-4D2E-4487-B701-6E2234941038}" type="sibTrans" cxnId="{89A5D7CA-5F34-4C41-AC05-3B63B39C9A96}">
      <dgm:prSet/>
      <dgm:spPr/>
      <dgm:t>
        <a:bodyPr/>
        <a:lstStyle/>
        <a:p>
          <a:endParaRPr lang="en-US"/>
        </a:p>
      </dgm:t>
    </dgm:pt>
    <dgm:pt modelId="{0856E9AA-9AAA-4DF9-8A62-2F0BBFD854EE}">
      <dgm:prSet/>
      <dgm:spPr/>
      <dgm:t>
        <a:bodyPr/>
        <a:lstStyle/>
        <a:p>
          <a:pPr algn="just"/>
          <a:r>
            <a:rPr lang="en-US" dirty="0"/>
            <a:t>Contains player specific parameters and match specific parameters</a:t>
          </a:r>
        </a:p>
      </dgm:t>
    </dgm:pt>
    <dgm:pt modelId="{D61783E7-D0CB-4982-A459-16DA1AC9C527}" type="parTrans" cxnId="{11B8AA84-7784-4F6A-986A-F7592F5DBF9B}">
      <dgm:prSet/>
      <dgm:spPr/>
      <dgm:t>
        <a:bodyPr/>
        <a:lstStyle/>
        <a:p>
          <a:endParaRPr lang="en-US"/>
        </a:p>
      </dgm:t>
    </dgm:pt>
    <dgm:pt modelId="{A2FE1B98-A77D-4121-8A77-EFC3974691A8}" type="sibTrans" cxnId="{11B8AA84-7784-4F6A-986A-F7592F5DBF9B}">
      <dgm:prSet/>
      <dgm:spPr/>
      <dgm:t>
        <a:bodyPr/>
        <a:lstStyle/>
        <a:p>
          <a:endParaRPr lang="en-US"/>
        </a:p>
      </dgm:t>
    </dgm:pt>
    <dgm:pt modelId="{155C2835-746D-4AF7-9FBB-CC480068F93B}">
      <dgm:prSet/>
      <dgm:spPr/>
      <dgm:t>
        <a:bodyPr/>
        <a:lstStyle/>
        <a:p>
          <a:r>
            <a:rPr lang="en-US" dirty="0"/>
            <a:t>O</a:t>
          </a:r>
          <a:r>
            <a:rPr lang="en-US" b="0" i="0" dirty="0"/>
            <a:t>ffers a comprehensive view of tennis, spanning player performance, match outcomes, and tournament specifics </a:t>
          </a:r>
          <a:endParaRPr lang="en-US" dirty="0"/>
        </a:p>
      </dgm:t>
    </dgm:pt>
    <dgm:pt modelId="{86AFFEA1-FBCB-4043-80D3-2D44B96B79D9}" type="parTrans" cxnId="{826B5003-DD0B-48B0-A226-2635EA557688}">
      <dgm:prSet/>
      <dgm:spPr/>
      <dgm:t>
        <a:bodyPr/>
        <a:lstStyle/>
        <a:p>
          <a:endParaRPr lang="en-US"/>
        </a:p>
      </dgm:t>
    </dgm:pt>
    <dgm:pt modelId="{ADFAA71B-3F42-44DD-9C91-C1A2D3CCE395}" type="sibTrans" cxnId="{826B5003-DD0B-48B0-A226-2635EA557688}">
      <dgm:prSet/>
      <dgm:spPr/>
      <dgm:t>
        <a:bodyPr/>
        <a:lstStyle/>
        <a:p>
          <a:endParaRPr lang="en-US"/>
        </a:p>
      </dgm:t>
    </dgm:pt>
    <dgm:pt modelId="{806496B9-4DB6-4C52-BEE7-149BFC852F54}">
      <dgm:prSet/>
      <dgm:spPr/>
      <dgm:t>
        <a:bodyPr/>
        <a:lstStyle/>
        <a:p>
          <a:pPr algn="just"/>
          <a:r>
            <a:rPr lang="en-US" dirty="0"/>
            <a:t>P</a:t>
          </a:r>
          <a:r>
            <a:rPr lang="en-US" b="0" i="0" dirty="0"/>
            <a:t>rovides ample scope for multifaceted analysis</a:t>
          </a:r>
          <a:endParaRPr lang="en-US" dirty="0"/>
        </a:p>
      </dgm:t>
    </dgm:pt>
    <dgm:pt modelId="{49607A95-44CD-4B41-8626-C8C9F861F8C0}" type="parTrans" cxnId="{F336D409-6521-4EEF-9103-9F15AC1C0F98}">
      <dgm:prSet/>
      <dgm:spPr/>
      <dgm:t>
        <a:bodyPr/>
        <a:lstStyle/>
        <a:p>
          <a:endParaRPr lang="en-US"/>
        </a:p>
      </dgm:t>
    </dgm:pt>
    <dgm:pt modelId="{1F75EB07-4E54-439F-ABFF-4DC2EABEBA03}" type="sibTrans" cxnId="{F336D409-6521-4EEF-9103-9F15AC1C0F98}">
      <dgm:prSet/>
      <dgm:spPr/>
      <dgm:t>
        <a:bodyPr/>
        <a:lstStyle/>
        <a:p>
          <a:endParaRPr lang="en-US"/>
        </a:p>
      </dgm:t>
    </dgm:pt>
    <dgm:pt modelId="{5A9BB7C5-9E80-40AF-BB09-C53649FAB8D8}">
      <dgm:prSet/>
      <dgm:spPr/>
      <dgm:t>
        <a:bodyPr/>
        <a:lstStyle/>
        <a:p>
          <a:pPr algn="just"/>
          <a:r>
            <a:rPr lang="en-US" b="0" i="0" dirty="0"/>
            <a:t>Uncovers intricate patterns and insights, benefiting players, coaches, and tennis enthusiasts alike</a:t>
          </a:r>
          <a:endParaRPr lang="en-US" dirty="0"/>
        </a:p>
      </dgm:t>
    </dgm:pt>
    <dgm:pt modelId="{BCDC0A9D-E6F6-4CCE-AD47-9384EA2C86A1}" type="parTrans" cxnId="{9695A4CE-E14C-4229-B5BA-34F8272E8751}">
      <dgm:prSet/>
      <dgm:spPr/>
      <dgm:t>
        <a:bodyPr/>
        <a:lstStyle/>
        <a:p>
          <a:endParaRPr lang="en-US"/>
        </a:p>
      </dgm:t>
    </dgm:pt>
    <dgm:pt modelId="{CE4210BC-E424-44E5-B253-E7B277B9B27D}" type="sibTrans" cxnId="{9695A4CE-E14C-4229-B5BA-34F8272E8751}">
      <dgm:prSet/>
      <dgm:spPr/>
      <dgm:t>
        <a:bodyPr/>
        <a:lstStyle/>
        <a:p>
          <a:endParaRPr lang="en-US"/>
        </a:p>
      </dgm:t>
    </dgm:pt>
    <dgm:pt modelId="{FB6F1F23-D720-4B5F-B78A-0A1A95C2DBBA}">
      <dgm:prSet/>
      <dgm:spPr/>
      <dgm:t>
        <a:bodyPr/>
        <a:lstStyle/>
        <a:p>
          <a:pPr algn="just"/>
          <a:r>
            <a:rPr lang="en-US" b="0" i="0" dirty="0"/>
            <a:t>Impacts players, coaches, and tennis aficionados with insights into a beloved sport.</a:t>
          </a:r>
          <a:endParaRPr lang="en-US" dirty="0"/>
        </a:p>
      </dgm:t>
    </dgm:pt>
    <dgm:pt modelId="{4F879760-903E-4F88-914D-89B61AE8E440}" type="parTrans" cxnId="{64E51A77-0618-4013-821D-70AE67986FC0}">
      <dgm:prSet/>
      <dgm:spPr/>
      <dgm:t>
        <a:bodyPr/>
        <a:lstStyle/>
        <a:p>
          <a:endParaRPr lang="en-US"/>
        </a:p>
      </dgm:t>
    </dgm:pt>
    <dgm:pt modelId="{2381B481-49BE-4746-8EAF-470AC8436861}" type="sibTrans" cxnId="{64E51A77-0618-4013-821D-70AE67986FC0}">
      <dgm:prSet/>
      <dgm:spPr/>
      <dgm:t>
        <a:bodyPr/>
        <a:lstStyle/>
        <a:p>
          <a:endParaRPr lang="en-US"/>
        </a:p>
      </dgm:t>
    </dgm:pt>
    <dgm:pt modelId="{5DF0F9EC-0A60-4C4C-B60F-9E4CBDCDD45E}" type="pres">
      <dgm:prSet presAssocID="{A5FFA507-3782-49D4-A6DA-09FCD5EF7B95}" presName="vert0" presStyleCnt="0">
        <dgm:presLayoutVars>
          <dgm:dir/>
          <dgm:animOne val="branch"/>
          <dgm:animLvl val="lvl"/>
        </dgm:presLayoutVars>
      </dgm:prSet>
      <dgm:spPr/>
    </dgm:pt>
    <dgm:pt modelId="{9991C45A-55B2-BA41-A35E-314CF466B286}" type="pres">
      <dgm:prSet presAssocID="{A7269B5D-66C4-47C5-AB70-DD6D78A6AF86}" presName="thickLine" presStyleLbl="alignNode1" presStyleIdx="0" presStyleCnt="6"/>
      <dgm:spPr/>
    </dgm:pt>
    <dgm:pt modelId="{AF4C84EB-2E20-3D41-8449-50964665C2CC}" type="pres">
      <dgm:prSet presAssocID="{A7269B5D-66C4-47C5-AB70-DD6D78A6AF86}" presName="horz1" presStyleCnt="0"/>
      <dgm:spPr/>
    </dgm:pt>
    <dgm:pt modelId="{2CD1C9D6-022C-3448-8820-C31D3DF6CB9C}" type="pres">
      <dgm:prSet presAssocID="{A7269B5D-66C4-47C5-AB70-DD6D78A6AF86}" presName="tx1" presStyleLbl="revTx" presStyleIdx="0" presStyleCnt="6" custLinFactNeighborX="5660" custLinFactNeighborY="-293"/>
      <dgm:spPr/>
    </dgm:pt>
    <dgm:pt modelId="{78CA4DD8-526B-4942-8DE9-A84AC1E4FBA0}" type="pres">
      <dgm:prSet presAssocID="{A7269B5D-66C4-47C5-AB70-DD6D78A6AF86}" presName="vert1" presStyleCnt="0"/>
      <dgm:spPr/>
    </dgm:pt>
    <dgm:pt modelId="{160AF6DB-444C-FA4F-9745-55903BF00ACA}" type="pres">
      <dgm:prSet presAssocID="{0856E9AA-9AAA-4DF9-8A62-2F0BBFD854EE}" presName="thickLine" presStyleLbl="alignNode1" presStyleIdx="1" presStyleCnt="6"/>
      <dgm:spPr/>
    </dgm:pt>
    <dgm:pt modelId="{381271A0-79B8-FC4C-9C50-49FBB42FA99E}" type="pres">
      <dgm:prSet presAssocID="{0856E9AA-9AAA-4DF9-8A62-2F0BBFD854EE}" presName="horz1" presStyleCnt="0"/>
      <dgm:spPr/>
    </dgm:pt>
    <dgm:pt modelId="{6D69B928-6A1D-B44D-BA5C-FE8F734B93D2}" type="pres">
      <dgm:prSet presAssocID="{0856E9AA-9AAA-4DF9-8A62-2F0BBFD854EE}" presName="tx1" presStyleLbl="revTx" presStyleIdx="1" presStyleCnt="6"/>
      <dgm:spPr/>
    </dgm:pt>
    <dgm:pt modelId="{4A7D6F51-8B68-8A44-ABC9-A0D3DB3DDBB4}" type="pres">
      <dgm:prSet presAssocID="{0856E9AA-9AAA-4DF9-8A62-2F0BBFD854EE}" presName="vert1" presStyleCnt="0"/>
      <dgm:spPr/>
    </dgm:pt>
    <dgm:pt modelId="{015FAFBF-D0BC-E247-A7C1-9467954E2F0B}" type="pres">
      <dgm:prSet presAssocID="{155C2835-746D-4AF7-9FBB-CC480068F93B}" presName="thickLine" presStyleLbl="alignNode1" presStyleIdx="2" presStyleCnt="6"/>
      <dgm:spPr/>
    </dgm:pt>
    <dgm:pt modelId="{E5D8D566-883C-DF42-9372-8DBD5E827C0E}" type="pres">
      <dgm:prSet presAssocID="{155C2835-746D-4AF7-9FBB-CC480068F93B}" presName="horz1" presStyleCnt="0"/>
      <dgm:spPr/>
    </dgm:pt>
    <dgm:pt modelId="{5CF66C94-ED24-3940-8E38-FC96D228C108}" type="pres">
      <dgm:prSet presAssocID="{155C2835-746D-4AF7-9FBB-CC480068F93B}" presName="tx1" presStyleLbl="revTx" presStyleIdx="2" presStyleCnt="6"/>
      <dgm:spPr/>
    </dgm:pt>
    <dgm:pt modelId="{9DF62E87-646C-9F4D-A6A9-8855608DDC09}" type="pres">
      <dgm:prSet presAssocID="{155C2835-746D-4AF7-9FBB-CC480068F93B}" presName="vert1" presStyleCnt="0"/>
      <dgm:spPr/>
    </dgm:pt>
    <dgm:pt modelId="{BD77462E-DEB4-3541-B7FF-C8DB877ECB40}" type="pres">
      <dgm:prSet presAssocID="{806496B9-4DB6-4C52-BEE7-149BFC852F54}" presName="thickLine" presStyleLbl="alignNode1" presStyleIdx="3" presStyleCnt="6"/>
      <dgm:spPr/>
    </dgm:pt>
    <dgm:pt modelId="{0DE0190B-2F8E-6947-AE56-FB6F1ACDCF8F}" type="pres">
      <dgm:prSet presAssocID="{806496B9-4DB6-4C52-BEE7-149BFC852F54}" presName="horz1" presStyleCnt="0"/>
      <dgm:spPr/>
    </dgm:pt>
    <dgm:pt modelId="{83B5CB61-8736-FE41-8C73-275465743EE1}" type="pres">
      <dgm:prSet presAssocID="{806496B9-4DB6-4C52-BEE7-149BFC852F54}" presName="tx1" presStyleLbl="revTx" presStyleIdx="3" presStyleCnt="6"/>
      <dgm:spPr/>
    </dgm:pt>
    <dgm:pt modelId="{E909341F-ED52-B043-BEEB-C4B3E3C89D18}" type="pres">
      <dgm:prSet presAssocID="{806496B9-4DB6-4C52-BEE7-149BFC852F54}" presName="vert1" presStyleCnt="0"/>
      <dgm:spPr/>
    </dgm:pt>
    <dgm:pt modelId="{C67C92F0-02CE-8846-A29B-E9632D83ACCB}" type="pres">
      <dgm:prSet presAssocID="{5A9BB7C5-9E80-40AF-BB09-C53649FAB8D8}" presName="thickLine" presStyleLbl="alignNode1" presStyleIdx="4" presStyleCnt="6"/>
      <dgm:spPr/>
    </dgm:pt>
    <dgm:pt modelId="{377B5FB5-A098-7244-8A0B-AB01AB8DE359}" type="pres">
      <dgm:prSet presAssocID="{5A9BB7C5-9E80-40AF-BB09-C53649FAB8D8}" presName="horz1" presStyleCnt="0"/>
      <dgm:spPr/>
    </dgm:pt>
    <dgm:pt modelId="{D85B82FA-3655-3247-91C1-E6677317F153}" type="pres">
      <dgm:prSet presAssocID="{5A9BB7C5-9E80-40AF-BB09-C53649FAB8D8}" presName="tx1" presStyleLbl="revTx" presStyleIdx="4" presStyleCnt="6"/>
      <dgm:spPr/>
    </dgm:pt>
    <dgm:pt modelId="{53FEBA42-7155-3D4A-A31E-3EB1F49D1C54}" type="pres">
      <dgm:prSet presAssocID="{5A9BB7C5-9E80-40AF-BB09-C53649FAB8D8}" presName="vert1" presStyleCnt="0"/>
      <dgm:spPr/>
    </dgm:pt>
    <dgm:pt modelId="{E04D9276-D7F3-054F-9E7C-A5F0442645C5}" type="pres">
      <dgm:prSet presAssocID="{FB6F1F23-D720-4B5F-B78A-0A1A95C2DBBA}" presName="thickLine" presStyleLbl="alignNode1" presStyleIdx="5" presStyleCnt="6"/>
      <dgm:spPr/>
    </dgm:pt>
    <dgm:pt modelId="{6B9494A4-26B9-A746-A2D3-A0D68108748D}" type="pres">
      <dgm:prSet presAssocID="{FB6F1F23-D720-4B5F-B78A-0A1A95C2DBBA}" presName="horz1" presStyleCnt="0"/>
      <dgm:spPr/>
    </dgm:pt>
    <dgm:pt modelId="{838744E1-7D60-4B4C-914E-4411C697AF60}" type="pres">
      <dgm:prSet presAssocID="{FB6F1F23-D720-4B5F-B78A-0A1A95C2DBBA}" presName="tx1" presStyleLbl="revTx" presStyleIdx="5" presStyleCnt="6"/>
      <dgm:spPr/>
    </dgm:pt>
    <dgm:pt modelId="{3B7CAF7D-FD31-0C44-B320-2F6A1B6ADCEC}" type="pres">
      <dgm:prSet presAssocID="{FB6F1F23-D720-4B5F-B78A-0A1A95C2DBBA}" presName="vert1" presStyleCnt="0"/>
      <dgm:spPr/>
    </dgm:pt>
  </dgm:ptLst>
  <dgm:cxnLst>
    <dgm:cxn modelId="{826B5003-DD0B-48B0-A226-2635EA557688}" srcId="{A5FFA507-3782-49D4-A6DA-09FCD5EF7B95}" destId="{155C2835-746D-4AF7-9FBB-CC480068F93B}" srcOrd="2" destOrd="0" parTransId="{86AFFEA1-FBCB-4043-80D3-2D44B96B79D9}" sibTransId="{ADFAA71B-3F42-44DD-9C91-C1A2D3CCE395}"/>
    <dgm:cxn modelId="{4ACCE808-692A-A441-914D-253ACFFAED57}" type="presOf" srcId="{FB6F1F23-D720-4B5F-B78A-0A1A95C2DBBA}" destId="{838744E1-7D60-4B4C-914E-4411C697AF60}" srcOrd="0" destOrd="0" presId="urn:microsoft.com/office/officeart/2008/layout/LinedList"/>
    <dgm:cxn modelId="{F336D409-6521-4EEF-9103-9F15AC1C0F98}" srcId="{A5FFA507-3782-49D4-A6DA-09FCD5EF7B95}" destId="{806496B9-4DB6-4C52-BEE7-149BFC852F54}" srcOrd="3" destOrd="0" parTransId="{49607A95-44CD-4B41-8626-C8C9F861F8C0}" sibTransId="{1F75EB07-4E54-439F-ABFF-4DC2EABEBA03}"/>
    <dgm:cxn modelId="{1F83B237-4C08-9140-8E22-436EDB5BACB9}" type="presOf" srcId="{806496B9-4DB6-4C52-BEE7-149BFC852F54}" destId="{83B5CB61-8736-FE41-8C73-275465743EE1}" srcOrd="0" destOrd="0" presId="urn:microsoft.com/office/officeart/2008/layout/LinedList"/>
    <dgm:cxn modelId="{64E51A77-0618-4013-821D-70AE67986FC0}" srcId="{A5FFA507-3782-49D4-A6DA-09FCD5EF7B95}" destId="{FB6F1F23-D720-4B5F-B78A-0A1A95C2DBBA}" srcOrd="5" destOrd="0" parTransId="{4F879760-903E-4F88-914D-89B61AE8E440}" sibTransId="{2381B481-49BE-4746-8EAF-470AC8436861}"/>
    <dgm:cxn modelId="{11B8AA84-7784-4F6A-986A-F7592F5DBF9B}" srcId="{A5FFA507-3782-49D4-A6DA-09FCD5EF7B95}" destId="{0856E9AA-9AAA-4DF9-8A62-2F0BBFD854EE}" srcOrd="1" destOrd="0" parTransId="{D61783E7-D0CB-4982-A459-16DA1AC9C527}" sibTransId="{A2FE1B98-A77D-4121-8A77-EFC3974691A8}"/>
    <dgm:cxn modelId="{89A5D7CA-5F34-4C41-AC05-3B63B39C9A96}" srcId="{A5FFA507-3782-49D4-A6DA-09FCD5EF7B95}" destId="{A7269B5D-66C4-47C5-AB70-DD6D78A6AF86}" srcOrd="0" destOrd="0" parTransId="{39DD5C98-62A7-4D34-9F11-8E4FB108626D}" sibTransId="{B01D1756-4D2E-4487-B701-6E2234941038}"/>
    <dgm:cxn modelId="{9695A4CE-E14C-4229-B5BA-34F8272E8751}" srcId="{A5FFA507-3782-49D4-A6DA-09FCD5EF7B95}" destId="{5A9BB7C5-9E80-40AF-BB09-C53649FAB8D8}" srcOrd="4" destOrd="0" parTransId="{BCDC0A9D-E6F6-4CCE-AD47-9384EA2C86A1}" sibTransId="{CE4210BC-E424-44E5-B253-E7B277B9B27D}"/>
    <dgm:cxn modelId="{632F95CF-61DC-684E-ADAF-DABE28EF5C75}" type="presOf" srcId="{155C2835-746D-4AF7-9FBB-CC480068F93B}" destId="{5CF66C94-ED24-3940-8E38-FC96D228C108}" srcOrd="0" destOrd="0" presId="urn:microsoft.com/office/officeart/2008/layout/LinedList"/>
    <dgm:cxn modelId="{80EAC0E1-219A-BE4B-BB01-8F53F0E4B96E}" type="presOf" srcId="{0856E9AA-9AAA-4DF9-8A62-2F0BBFD854EE}" destId="{6D69B928-6A1D-B44D-BA5C-FE8F734B93D2}" srcOrd="0" destOrd="0" presId="urn:microsoft.com/office/officeart/2008/layout/LinedList"/>
    <dgm:cxn modelId="{2DE6C0EA-88C0-544C-A47A-222D4A62DBFD}" type="presOf" srcId="{A5FFA507-3782-49D4-A6DA-09FCD5EF7B95}" destId="{5DF0F9EC-0A60-4C4C-B60F-9E4CBDCDD45E}" srcOrd="0" destOrd="0" presId="urn:microsoft.com/office/officeart/2008/layout/LinedList"/>
    <dgm:cxn modelId="{41AA07F2-7AD1-0544-86BA-F801636575DC}" type="presOf" srcId="{A7269B5D-66C4-47C5-AB70-DD6D78A6AF86}" destId="{2CD1C9D6-022C-3448-8820-C31D3DF6CB9C}" srcOrd="0" destOrd="0" presId="urn:microsoft.com/office/officeart/2008/layout/LinedList"/>
    <dgm:cxn modelId="{17E51AF5-4E0F-754B-8E43-C6FE385383B6}" type="presOf" srcId="{5A9BB7C5-9E80-40AF-BB09-C53649FAB8D8}" destId="{D85B82FA-3655-3247-91C1-E6677317F153}" srcOrd="0" destOrd="0" presId="urn:microsoft.com/office/officeart/2008/layout/LinedList"/>
    <dgm:cxn modelId="{84626C4B-2219-984D-BDE2-7151D26ED95F}" type="presParOf" srcId="{5DF0F9EC-0A60-4C4C-B60F-9E4CBDCDD45E}" destId="{9991C45A-55B2-BA41-A35E-314CF466B286}" srcOrd="0" destOrd="0" presId="urn:microsoft.com/office/officeart/2008/layout/LinedList"/>
    <dgm:cxn modelId="{BE9AE75E-AFF8-BE41-8676-343B9BDE140A}" type="presParOf" srcId="{5DF0F9EC-0A60-4C4C-B60F-9E4CBDCDD45E}" destId="{AF4C84EB-2E20-3D41-8449-50964665C2CC}" srcOrd="1" destOrd="0" presId="urn:microsoft.com/office/officeart/2008/layout/LinedList"/>
    <dgm:cxn modelId="{3CD00197-C143-534B-B6F3-332179C19EA8}" type="presParOf" srcId="{AF4C84EB-2E20-3D41-8449-50964665C2CC}" destId="{2CD1C9D6-022C-3448-8820-C31D3DF6CB9C}" srcOrd="0" destOrd="0" presId="urn:microsoft.com/office/officeart/2008/layout/LinedList"/>
    <dgm:cxn modelId="{044EFBEB-76BA-D74E-BF35-94C94B3234B9}" type="presParOf" srcId="{AF4C84EB-2E20-3D41-8449-50964665C2CC}" destId="{78CA4DD8-526B-4942-8DE9-A84AC1E4FBA0}" srcOrd="1" destOrd="0" presId="urn:microsoft.com/office/officeart/2008/layout/LinedList"/>
    <dgm:cxn modelId="{9DD28BCB-9F7F-EA48-8A1D-628835ABE525}" type="presParOf" srcId="{5DF0F9EC-0A60-4C4C-B60F-9E4CBDCDD45E}" destId="{160AF6DB-444C-FA4F-9745-55903BF00ACA}" srcOrd="2" destOrd="0" presId="urn:microsoft.com/office/officeart/2008/layout/LinedList"/>
    <dgm:cxn modelId="{84CEDB07-2720-C647-AE82-D8E0526C2892}" type="presParOf" srcId="{5DF0F9EC-0A60-4C4C-B60F-9E4CBDCDD45E}" destId="{381271A0-79B8-FC4C-9C50-49FBB42FA99E}" srcOrd="3" destOrd="0" presId="urn:microsoft.com/office/officeart/2008/layout/LinedList"/>
    <dgm:cxn modelId="{54DC8251-D4EB-6945-A052-27791AF9EE7A}" type="presParOf" srcId="{381271A0-79B8-FC4C-9C50-49FBB42FA99E}" destId="{6D69B928-6A1D-B44D-BA5C-FE8F734B93D2}" srcOrd="0" destOrd="0" presId="urn:microsoft.com/office/officeart/2008/layout/LinedList"/>
    <dgm:cxn modelId="{C159C2EE-FBE0-6749-810F-72501E1B0445}" type="presParOf" srcId="{381271A0-79B8-FC4C-9C50-49FBB42FA99E}" destId="{4A7D6F51-8B68-8A44-ABC9-A0D3DB3DDBB4}" srcOrd="1" destOrd="0" presId="urn:microsoft.com/office/officeart/2008/layout/LinedList"/>
    <dgm:cxn modelId="{3D5C68E1-F87D-994F-BC96-9ADEE5F86AE2}" type="presParOf" srcId="{5DF0F9EC-0A60-4C4C-B60F-9E4CBDCDD45E}" destId="{015FAFBF-D0BC-E247-A7C1-9467954E2F0B}" srcOrd="4" destOrd="0" presId="urn:microsoft.com/office/officeart/2008/layout/LinedList"/>
    <dgm:cxn modelId="{40D3D5B4-7A06-FF4B-9288-BCE4D6CD4C21}" type="presParOf" srcId="{5DF0F9EC-0A60-4C4C-B60F-9E4CBDCDD45E}" destId="{E5D8D566-883C-DF42-9372-8DBD5E827C0E}" srcOrd="5" destOrd="0" presId="urn:microsoft.com/office/officeart/2008/layout/LinedList"/>
    <dgm:cxn modelId="{C1E48F83-CA38-504B-824F-08052D0B09AF}" type="presParOf" srcId="{E5D8D566-883C-DF42-9372-8DBD5E827C0E}" destId="{5CF66C94-ED24-3940-8E38-FC96D228C108}" srcOrd="0" destOrd="0" presId="urn:microsoft.com/office/officeart/2008/layout/LinedList"/>
    <dgm:cxn modelId="{03827CCF-C9B4-D343-A2C2-A16CCB1F1363}" type="presParOf" srcId="{E5D8D566-883C-DF42-9372-8DBD5E827C0E}" destId="{9DF62E87-646C-9F4D-A6A9-8855608DDC09}" srcOrd="1" destOrd="0" presId="urn:microsoft.com/office/officeart/2008/layout/LinedList"/>
    <dgm:cxn modelId="{B5A0FF57-3C4B-3D4F-BA7B-CFA6A4A3B18F}" type="presParOf" srcId="{5DF0F9EC-0A60-4C4C-B60F-9E4CBDCDD45E}" destId="{BD77462E-DEB4-3541-B7FF-C8DB877ECB40}" srcOrd="6" destOrd="0" presId="urn:microsoft.com/office/officeart/2008/layout/LinedList"/>
    <dgm:cxn modelId="{BA0B689B-D60A-3F48-AE40-18ECC9F5490C}" type="presParOf" srcId="{5DF0F9EC-0A60-4C4C-B60F-9E4CBDCDD45E}" destId="{0DE0190B-2F8E-6947-AE56-FB6F1ACDCF8F}" srcOrd="7" destOrd="0" presId="urn:microsoft.com/office/officeart/2008/layout/LinedList"/>
    <dgm:cxn modelId="{CF9475E9-D51B-8441-A73F-DFF33C01749F}" type="presParOf" srcId="{0DE0190B-2F8E-6947-AE56-FB6F1ACDCF8F}" destId="{83B5CB61-8736-FE41-8C73-275465743EE1}" srcOrd="0" destOrd="0" presId="urn:microsoft.com/office/officeart/2008/layout/LinedList"/>
    <dgm:cxn modelId="{C3E3649C-1AAB-4F40-9C57-8C2D5741D71B}" type="presParOf" srcId="{0DE0190B-2F8E-6947-AE56-FB6F1ACDCF8F}" destId="{E909341F-ED52-B043-BEEB-C4B3E3C89D18}" srcOrd="1" destOrd="0" presId="urn:microsoft.com/office/officeart/2008/layout/LinedList"/>
    <dgm:cxn modelId="{59CD457E-E018-1B4D-B79D-6D28B20FAFDF}" type="presParOf" srcId="{5DF0F9EC-0A60-4C4C-B60F-9E4CBDCDD45E}" destId="{C67C92F0-02CE-8846-A29B-E9632D83ACCB}" srcOrd="8" destOrd="0" presId="urn:microsoft.com/office/officeart/2008/layout/LinedList"/>
    <dgm:cxn modelId="{92813574-C3A3-BB40-8FC2-57CDE5111166}" type="presParOf" srcId="{5DF0F9EC-0A60-4C4C-B60F-9E4CBDCDD45E}" destId="{377B5FB5-A098-7244-8A0B-AB01AB8DE359}" srcOrd="9" destOrd="0" presId="urn:microsoft.com/office/officeart/2008/layout/LinedList"/>
    <dgm:cxn modelId="{4B6E0F07-E55D-2147-8F89-0A93468AD2B4}" type="presParOf" srcId="{377B5FB5-A098-7244-8A0B-AB01AB8DE359}" destId="{D85B82FA-3655-3247-91C1-E6677317F153}" srcOrd="0" destOrd="0" presId="urn:microsoft.com/office/officeart/2008/layout/LinedList"/>
    <dgm:cxn modelId="{1DCF8BE8-8FCB-FF4C-AFBF-3D57F87B4987}" type="presParOf" srcId="{377B5FB5-A098-7244-8A0B-AB01AB8DE359}" destId="{53FEBA42-7155-3D4A-A31E-3EB1F49D1C54}" srcOrd="1" destOrd="0" presId="urn:microsoft.com/office/officeart/2008/layout/LinedList"/>
    <dgm:cxn modelId="{2094CE14-2F92-2C45-B74D-5E401865F6C4}" type="presParOf" srcId="{5DF0F9EC-0A60-4C4C-B60F-9E4CBDCDD45E}" destId="{E04D9276-D7F3-054F-9E7C-A5F0442645C5}" srcOrd="10" destOrd="0" presId="urn:microsoft.com/office/officeart/2008/layout/LinedList"/>
    <dgm:cxn modelId="{37391347-DA68-1940-B30D-C233F6AEE8D3}" type="presParOf" srcId="{5DF0F9EC-0A60-4C4C-B60F-9E4CBDCDD45E}" destId="{6B9494A4-26B9-A746-A2D3-A0D68108748D}" srcOrd="11" destOrd="0" presId="urn:microsoft.com/office/officeart/2008/layout/LinedList"/>
    <dgm:cxn modelId="{A3FDFDCD-2C07-B349-AA6B-C86DF217F418}" type="presParOf" srcId="{6B9494A4-26B9-A746-A2D3-A0D68108748D}" destId="{838744E1-7D60-4B4C-914E-4411C697AF60}" srcOrd="0" destOrd="0" presId="urn:microsoft.com/office/officeart/2008/layout/LinedList"/>
    <dgm:cxn modelId="{3323FD07-AFF4-7342-807B-542AFC368279}" type="presParOf" srcId="{6B9494A4-26B9-A746-A2D3-A0D68108748D}" destId="{3B7CAF7D-FD31-0C44-B320-2F6A1B6ADCE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91C45A-55B2-BA41-A35E-314CF466B286}">
      <dsp:nvSpPr>
        <dsp:cNvPr id="0" name=""/>
        <dsp:cNvSpPr/>
      </dsp:nvSpPr>
      <dsp:spPr>
        <a:xfrm>
          <a:off x="0" y="1532"/>
          <a:ext cx="809336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D1C9D6-022C-3448-8820-C31D3DF6CB9C}">
      <dsp:nvSpPr>
        <dsp:cNvPr id="0" name=""/>
        <dsp:cNvSpPr/>
      </dsp:nvSpPr>
      <dsp:spPr>
        <a:xfrm>
          <a:off x="0" y="1"/>
          <a:ext cx="8093365" cy="522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ATP Tennis related dataset including all the information of tennis matches from January 2023 through September 11, 2023 (source: </a:t>
          </a:r>
          <a:r>
            <a:rPr lang="en-US" sz="1400" kern="1200" dirty="0" err="1"/>
            <a:t>Github</a:t>
          </a:r>
          <a:r>
            <a:rPr lang="en-US" sz="1400" kern="1200" dirty="0"/>
            <a:t>)</a:t>
          </a:r>
        </a:p>
      </dsp:txBody>
      <dsp:txXfrm>
        <a:off x="0" y="1"/>
        <a:ext cx="8093365" cy="522709"/>
      </dsp:txXfrm>
    </dsp:sp>
    <dsp:sp modelId="{160AF6DB-444C-FA4F-9745-55903BF00ACA}">
      <dsp:nvSpPr>
        <dsp:cNvPr id="0" name=""/>
        <dsp:cNvSpPr/>
      </dsp:nvSpPr>
      <dsp:spPr>
        <a:xfrm>
          <a:off x="0" y="524242"/>
          <a:ext cx="809336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69B928-6A1D-B44D-BA5C-FE8F734B93D2}">
      <dsp:nvSpPr>
        <dsp:cNvPr id="0" name=""/>
        <dsp:cNvSpPr/>
      </dsp:nvSpPr>
      <dsp:spPr>
        <a:xfrm>
          <a:off x="0" y="524242"/>
          <a:ext cx="8093365" cy="522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Contains player specific parameters and match specific parameters</a:t>
          </a:r>
        </a:p>
      </dsp:txBody>
      <dsp:txXfrm>
        <a:off x="0" y="524242"/>
        <a:ext cx="8093365" cy="522709"/>
      </dsp:txXfrm>
    </dsp:sp>
    <dsp:sp modelId="{015FAFBF-D0BC-E247-A7C1-9467954E2F0B}">
      <dsp:nvSpPr>
        <dsp:cNvPr id="0" name=""/>
        <dsp:cNvSpPr/>
      </dsp:nvSpPr>
      <dsp:spPr>
        <a:xfrm>
          <a:off x="0" y="1046951"/>
          <a:ext cx="809336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F66C94-ED24-3940-8E38-FC96D228C108}">
      <dsp:nvSpPr>
        <dsp:cNvPr id="0" name=""/>
        <dsp:cNvSpPr/>
      </dsp:nvSpPr>
      <dsp:spPr>
        <a:xfrm>
          <a:off x="0" y="1046951"/>
          <a:ext cx="8093365" cy="522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O</a:t>
          </a:r>
          <a:r>
            <a:rPr lang="en-US" sz="1400" b="0" i="0" kern="1200" dirty="0"/>
            <a:t>ffers a comprehensive view of tennis, spanning player performance, match outcomes, and tournament specifics </a:t>
          </a:r>
          <a:endParaRPr lang="en-US" sz="1400" kern="1200" dirty="0"/>
        </a:p>
      </dsp:txBody>
      <dsp:txXfrm>
        <a:off x="0" y="1046951"/>
        <a:ext cx="8093365" cy="522709"/>
      </dsp:txXfrm>
    </dsp:sp>
    <dsp:sp modelId="{BD77462E-DEB4-3541-B7FF-C8DB877ECB40}">
      <dsp:nvSpPr>
        <dsp:cNvPr id="0" name=""/>
        <dsp:cNvSpPr/>
      </dsp:nvSpPr>
      <dsp:spPr>
        <a:xfrm>
          <a:off x="0" y="1569660"/>
          <a:ext cx="809336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B5CB61-8736-FE41-8C73-275465743EE1}">
      <dsp:nvSpPr>
        <dsp:cNvPr id="0" name=""/>
        <dsp:cNvSpPr/>
      </dsp:nvSpPr>
      <dsp:spPr>
        <a:xfrm>
          <a:off x="0" y="1569660"/>
          <a:ext cx="8093365" cy="522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</a:t>
          </a:r>
          <a:r>
            <a:rPr lang="en-US" sz="1400" b="0" i="0" kern="1200" dirty="0"/>
            <a:t>rovides ample scope for multifaceted analysis</a:t>
          </a:r>
          <a:endParaRPr lang="en-US" sz="1400" kern="1200" dirty="0"/>
        </a:p>
      </dsp:txBody>
      <dsp:txXfrm>
        <a:off x="0" y="1569660"/>
        <a:ext cx="8093365" cy="522709"/>
      </dsp:txXfrm>
    </dsp:sp>
    <dsp:sp modelId="{C67C92F0-02CE-8846-A29B-E9632D83ACCB}">
      <dsp:nvSpPr>
        <dsp:cNvPr id="0" name=""/>
        <dsp:cNvSpPr/>
      </dsp:nvSpPr>
      <dsp:spPr>
        <a:xfrm>
          <a:off x="0" y="2092369"/>
          <a:ext cx="809336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5B82FA-3655-3247-91C1-E6677317F153}">
      <dsp:nvSpPr>
        <dsp:cNvPr id="0" name=""/>
        <dsp:cNvSpPr/>
      </dsp:nvSpPr>
      <dsp:spPr>
        <a:xfrm>
          <a:off x="0" y="2092369"/>
          <a:ext cx="8093365" cy="522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Uncovers intricate patterns and insights, benefiting players, coaches, and tennis enthusiasts alike</a:t>
          </a:r>
          <a:endParaRPr lang="en-US" sz="1400" kern="1200" dirty="0"/>
        </a:p>
      </dsp:txBody>
      <dsp:txXfrm>
        <a:off x="0" y="2092369"/>
        <a:ext cx="8093365" cy="522709"/>
      </dsp:txXfrm>
    </dsp:sp>
    <dsp:sp modelId="{E04D9276-D7F3-054F-9E7C-A5F0442645C5}">
      <dsp:nvSpPr>
        <dsp:cNvPr id="0" name=""/>
        <dsp:cNvSpPr/>
      </dsp:nvSpPr>
      <dsp:spPr>
        <a:xfrm>
          <a:off x="0" y="2615078"/>
          <a:ext cx="809336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8744E1-7D60-4B4C-914E-4411C697AF60}">
      <dsp:nvSpPr>
        <dsp:cNvPr id="0" name=""/>
        <dsp:cNvSpPr/>
      </dsp:nvSpPr>
      <dsp:spPr>
        <a:xfrm>
          <a:off x="0" y="2615078"/>
          <a:ext cx="8093365" cy="522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Impacts players, coaches, and tennis aficionados with insights into a beloved sport.</a:t>
          </a:r>
          <a:endParaRPr lang="en-US" sz="1400" kern="1200" dirty="0"/>
        </a:p>
      </dsp:txBody>
      <dsp:txXfrm>
        <a:off x="0" y="2615078"/>
        <a:ext cx="8093365" cy="5227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639814-9643-4B65-82E4-F4EE383F064E}" type="datetimeFigureOut">
              <a:rPr lang="en-US" smtClean="0"/>
              <a:t>12/3/23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C22A2-D9A5-45B0-92A0-4DCA6C9C4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2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76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38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1044700"/>
            <a:ext cx="5650085" cy="137434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rgbClr val="FFFF0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3182570"/>
            <a:ext cx="5650085" cy="610820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BE1E7C83-598F-4B09-9078-27A154AF23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610821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197405"/>
            <a:ext cx="8246070" cy="3664919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1425" y="281175"/>
            <a:ext cx="6108200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1425" y="1044701"/>
            <a:ext cx="6108200" cy="3663766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281175"/>
            <a:ext cx="8093365" cy="61082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80" y="1488533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80" y="1960930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1" y="1488533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1" y="1960930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B6E407-FFF4-4C96-9921-B1C34C8C964B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8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11" Type="http://schemas.openxmlformats.org/officeDocument/2006/relationships/image" Target="../media/image5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260" y="586585"/>
            <a:ext cx="5955493" cy="1794283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MatchMetric</a:t>
            </a:r>
            <a:r>
              <a:rPr lang="en-US" sz="360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Analytics – Unveiling Performance</a:t>
            </a:r>
            <a:br>
              <a:rPr lang="en-US" sz="360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</a:br>
            <a:r>
              <a:rPr lang="en-US" sz="360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Insights and Trends in Tennis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6" y="3335275"/>
            <a:ext cx="5955494" cy="763525"/>
          </a:xfrm>
        </p:spPr>
        <p:txBody>
          <a:bodyPr>
            <a:normAutofit/>
          </a:bodyPr>
          <a:lstStyle/>
          <a:p>
            <a:r>
              <a:rPr lang="en-US" dirty="0"/>
              <a:t>- Sai Prasanth Kanamarlapudi</a:t>
            </a:r>
          </a:p>
        </p:txBody>
      </p:sp>
      <p:pic>
        <p:nvPicPr>
          <p:cNvPr id="22" name="Audio 21">
            <a:extLst>
              <a:ext uri="{FF2B5EF4-FFF2-40B4-BE49-F238E27FC236}">
                <a16:creationId xmlns:a16="http://schemas.microsoft.com/office/drawing/2014/main" id="{96C1F697-CCD0-23FD-96F1-2EB3DF8431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73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80"/>
    </mc:Choice>
    <mc:Fallback>
      <p:transition spd="slow" advTm="8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128470"/>
            <a:ext cx="7940660" cy="763525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655520"/>
            <a:ext cx="8246071" cy="32068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9" name="TextBox 4">
            <a:extLst>
              <a:ext uri="{FF2B5EF4-FFF2-40B4-BE49-F238E27FC236}">
                <a16:creationId xmlns:a16="http://schemas.microsoft.com/office/drawing/2014/main" id="{B4939D74-BD8C-7418-9BC5-A061BE3896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2447827"/>
              </p:ext>
            </p:extLst>
          </p:nvPr>
        </p:nvGraphicFramePr>
        <p:xfrm>
          <a:off x="601670" y="1350110"/>
          <a:ext cx="8093365" cy="3139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0" name="Audio 59">
            <a:extLst>
              <a:ext uri="{FF2B5EF4-FFF2-40B4-BE49-F238E27FC236}">
                <a16:creationId xmlns:a16="http://schemas.microsoft.com/office/drawing/2014/main" id="{832F9B6B-2B10-96B2-FEEB-7E7F285063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716"/>
    </mc:Choice>
    <mc:Fallback>
      <p:transition spd="slow" advTm="90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DB267D0-1E17-9AAA-821E-A237B599127E}"/>
              </a:ext>
            </a:extLst>
          </p:cNvPr>
          <p:cNvSpPr txBox="1">
            <a:spLocks/>
          </p:cNvSpPr>
          <p:nvPr/>
        </p:nvSpPr>
        <p:spPr>
          <a:xfrm>
            <a:off x="601670" y="128470"/>
            <a:ext cx="7940660" cy="7635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dirty="0">
                <a:solidFill>
                  <a:srgbClr val="FFFF00"/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</a:rPr>
              <a:t>Research Questions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C030E4-8EE3-1E94-B7CF-F340289D59C8}"/>
              </a:ext>
            </a:extLst>
          </p:cNvPr>
          <p:cNvSpPr txBox="1"/>
          <p:nvPr/>
        </p:nvSpPr>
        <p:spPr>
          <a:xfrm>
            <a:off x="601670" y="1197405"/>
            <a:ext cx="80933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</a:rPr>
              <a:t>Predictive Modeling:</a:t>
            </a:r>
            <a:r>
              <a:rPr lang="en-US" b="0" i="0" dirty="0">
                <a:solidFill>
                  <a:srgbClr val="374151"/>
                </a:solidFill>
                <a:effectLst/>
              </a:rPr>
              <a:t> Can player and match parameters accurately forecast a player's chance of winning?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</a:rPr>
              <a:t>Ranking Influence:</a:t>
            </a:r>
            <a:r>
              <a:rPr lang="en-US" b="0" i="0" dirty="0">
                <a:solidFill>
                  <a:srgbClr val="374151"/>
                </a:solidFill>
                <a:effectLst/>
              </a:rPr>
              <a:t> What percentage of a match's favorability can be attributed to player rankings?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</a:rPr>
              <a:t>Handedness Impact:</a:t>
            </a:r>
            <a:r>
              <a:rPr lang="en-US" b="0" i="0" dirty="0">
                <a:solidFill>
                  <a:srgbClr val="374151"/>
                </a:solidFill>
                <a:effectLst/>
              </a:rPr>
              <a:t> Investigating whether right-handed or left-handed players have a greater advantage in winning matches.</a:t>
            </a:r>
          </a:p>
        </p:txBody>
      </p:sp>
      <p:pic>
        <p:nvPicPr>
          <p:cNvPr id="47" name="Audio 46">
            <a:extLst>
              <a:ext uri="{FF2B5EF4-FFF2-40B4-BE49-F238E27FC236}">
                <a16:creationId xmlns:a16="http://schemas.microsoft.com/office/drawing/2014/main" id="{5FED7040-650D-3C70-D964-444127D66E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955"/>
    </mc:Choice>
    <mc:Fallback>
      <p:transition spd="slow" advTm="49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1670" y="128470"/>
            <a:ext cx="8093365" cy="763525"/>
          </a:xfrm>
        </p:spPr>
        <p:txBody>
          <a:bodyPr>
            <a:normAutofit/>
          </a:bodyPr>
          <a:lstStyle/>
          <a:p>
            <a:r>
              <a:rPr lang="en-US" dirty="0"/>
              <a:t>Methods Summary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9E01B1-5618-9F3A-3164-135AD817DFF0}"/>
              </a:ext>
            </a:extLst>
          </p:cNvPr>
          <p:cNvSpPr txBox="1"/>
          <p:nvPr/>
        </p:nvSpPr>
        <p:spPr>
          <a:xfrm>
            <a:off x="143555" y="1044700"/>
            <a:ext cx="83987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</a:rPr>
              <a:t>Data Preprocessing:</a:t>
            </a:r>
            <a:r>
              <a:rPr lang="en-US" b="0" i="0" dirty="0">
                <a:solidFill>
                  <a:srgbClr val="374151"/>
                </a:solidFill>
                <a:effectLst/>
              </a:rPr>
              <a:t> Employed data cleansing techniques including handling null values, standardizing column names, and formatting data types to enable analysis.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</a:rPr>
              <a:t>Data Visualization:</a:t>
            </a:r>
            <a:r>
              <a:rPr lang="en-US" b="0" i="0" dirty="0">
                <a:solidFill>
                  <a:srgbClr val="374151"/>
                </a:solidFill>
                <a:effectLst/>
              </a:rPr>
              <a:t> Utilized bar plots and line graphs to understand match distribution by tournament surface, player seed, draw size, and age groups.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</a:rPr>
              <a:t>Database Querying:</a:t>
            </a:r>
            <a:r>
              <a:rPr lang="en-US" b="0" i="0" dirty="0">
                <a:solidFill>
                  <a:srgbClr val="374151"/>
                </a:solidFill>
                <a:effectLst/>
              </a:rPr>
              <a:t> Utilized SQL queries to extract insights regarding match counts across tournament levels and average match duration from a created AWS RDS database.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</a:rPr>
              <a:t>Model Development:</a:t>
            </a:r>
            <a:r>
              <a:rPr lang="en-US" b="0" i="0" dirty="0">
                <a:solidFill>
                  <a:srgbClr val="374151"/>
                </a:solidFill>
                <a:effectLst/>
              </a:rPr>
              <a:t> Created logistic regression models in Python to predict match outcomes achieving 78.3% accuracy.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</a:rPr>
              <a:t>Ranking &amp; Hand Analysis:</a:t>
            </a:r>
            <a:r>
              <a:rPr lang="en-US" b="0" i="0" dirty="0">
                <a:solidFill>
                  <a:srgbClr val="374151"/>
                </a:solidFill>
                <a:effectLst/>
              </a:rPr>
              <a:t> Calculated match-winning percentages based on player rankings and compared winning percentages between right-handed and left-handed players.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</a:rPr>
              <a:t>Technologies:</a:t>
            </a:r>
            <a:r>
              <a:rPr lang="en-US" b="0" i="0" dirty="0">
                <a:solidFill>
                  <a:srgbClr val="374151"/>
                </a:solidFill>
                <a:effectLst/>
              </a:rPr>
              <a:t> Leveraged tools like RStudio, Python, AWS, SQL, and libraries like Pandas for data preprocessing, analysis, and visualization.</a:t>
            </a:r>
          </a:p>
          <a:p>
            <a:pPr algn="just"/>
            <a:endParaRPr lang="en-US" dirty="0"/>
          </a:p>
        </p:txBody>
      </p:sp>
      <p:pic>
        <p:nvPicPr>
          <p:cNvPr id="81" name="Audio 80">
            <a:extLst>
              <a:ext uri="{FF2B5EF4-FFF2-40B4-BE49-F238E27FC236}">
                <a16:creationId xmlns:a16="http://schemas.microsoft.com/office/drawing/2014/main" id="{987F9487-CA70-E51C-FF36-DABF0D87D8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115"/>
    </mc:Choice>
    <mc:Fallback>
      <p:transition spd="slow" advTm="91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DB267D0-1E17-9AAA-821E-A237B599127E}"/>
              </a:ext>
            </a:extLst>
          </p:cNvPr>
          <p:cNvSpPr txBox="1">
            <a:spLocks/>
          </p:cNvSpPr>
          <p:nvPr/>
        </p:nvSpPr>
        <p:spPr>
          <a:xfrm>
            <a:off x="601670" y="128470"/>
            <a:ext cx="7940660" cy="7635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dirty="0">
                <a:solidFill>
                  <a:srgbClr val="FFFF00"/>
                </a:solidFill>
              </a:rPr>
              <a:t>Findings Summary</a:t>
            </a:r>
          </a:p>
        </p:txBody>
      </p:sp>
      <p:pic>
        <p:nvPicPr>
          <p:cNvPr id="7" name="Picture 6" descr="A graph of a bar chart&#10;&#10;Description automatically generated with medium confidence">
            <a:extLst>
              <a:ext uri="{FF2B5EF4-FFF2-40B4-BE49-F238E27FC236}">
                <a16:creationId xmlns:a16="http://schemas.microsoft.com/office/drawing/2014/main" id="{8ACF8937-49D4-0CA0-E9F2-4B79DD0075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541" y="3051995"/>
            <a:ext cx="2820740" cy="1963036"/>
          </a:xfrm>
          <a:prstGeom prst="rect">
            <a:avLst/>
          </a:prstGeom>
        </p:spPr>
      </p:pic>
      <p:pic>
        <p:nvPicPr>
          <p:cNvPr id="9" name="Picture 8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65BA10CC-982E-2976-4A49-B108F166780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" t="2064" r="-19" b="3405"/>
          <a:stretch/>
        </p:blipFill>
        <p:spPr bwMode="auto">
          <a:xfrm>
            <a:off x="80531" y="1066829"/>
            <a:ext cx="2884750" cy="1963036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 descr="A graph of a number of people&#10;&#10;Description automatically generated">
            <a:extLst>
              <a:ext uri="{FF2B5EF4-FFF2-40B4-BE49-F238E27FC236}">
                <a16:creationId xmlns:a16="http://schemas.microsoft.com/office/drawing/2014/main" id="{4F8D4335-4A31-656B-587E-473D859729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1765" y="1066829"/>
            <a:ext cx="2616807" cy="1838305"/>
          </a:xfrm>
          <a:prstGeom prst="rect">
            <a:avLst/>
          </a:prstGeom>
        </p:spPr>
      </p:pic>
      <p:pic>
        <p:nvPicPr>
          <p:cNvPr id="11" name="Picture 10" descr="A graph with numbers and a number of matches&#10;&#10;Description automatically generated">
            <a:extLst>
              <a:ext uri="{FF2B5EF4-FFF2-40B4-BE49-F238E27FC236}">
                <a16:creationId xmlns:a16="http://schemas.microsoft.com/office/drawing/2014/main" id="{0317445B-AB67-6BA5-F284-455B640482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50360" y="1038855"/>
            <a:ext cx="2656326" cy="1991009"/>
          </a:xfrm>
          <a:prstGeom prst="rect">
            <a:avLst/>
          </a:prstGeom>
        </p:spPr>
      </p:pic>
      <p:pic>
        <p:nvPicPr>
          <p:cNvPr id="12" name="Picture 11" descr="A graph with a red and blue rectangle&#10;&#10;Description automatically generated">
            <a:extLst>
              <a:ext uri="{FF2B5EF4-FFF2-40B4-BE49-F238E27FC236}">
                <a16:creationId xmlns:a16="http://schemas.microsoft.com/office/drawing/2014/main" id="{CD97E397-4CAC-7B1C-92B1-556D78480D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07175" y="3048030"/>
            <a:ext cx="2910649" cy="1967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20E9015-729B-9F11-FA55-31DD7C24317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49114" y="3048030"/>
            <a:ext cx="2656326" cy="2018774"/>
          </a:xfrm>
          <a:prstGeom prst="rect">
            <a:avLst/>
          </a:prstGeom>
        </p:spPr>
      </p:pic>
      <p:pic>
        <p:nvPicPr>
          <p:cNvPr id="80" name="Audio 79">
            <a:extLst>
              <a:ext uri="{FF2B5EF4-FFF2-40B4-BE49-F238E27FC236}">
                <a16:creationId xmlns:a16="http://schemas.microsoft.com/office/drawing/2014/main" id="{87EFB7F0-7D42-3EE0-5E7C-A386FFF407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078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689"/>
    </mc:Choice>
    <mc:Fallback>
      <p:transition spd="slow" advTm="105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28720" y="281175"/>
            <a:ext cx="6566316" cy="763525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Lessons Learned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128721" y="891995"/>
            <a:ext cx="6566315" cy="4123036"/>
          </a:xfrm>
        </p:spPr>
        <p:txBody>
          <a:bodyPr>
            <a:normAutofit fontScale="550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Data Preprocessing Importance: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Effective data cleaning and formatting are critical; it ensures accurate analysis and model building.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Variable Significance: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Identification of significant variables enhances predictive modeling accuracy, aiding in extracting meaningful insights.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Impact of Player Characteristics: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Player age, rank, and handedness affect match outcomes, underscoring their relevance in tennis analytics.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Predictive Modeling: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Logistic regression serves as a reliable tool for predicting match results, providing valuable insights into player performances.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Data Visualization Insights: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Graphical representations elucidate complex patterns, making it easier to comprehend and convey findings effectively.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Practical Application: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Findings can potentially guide players, coaches, and analysts in devising strategies and understanding player dynamics in tennis matches.</a:t>
            </a:r>
          </a:p>
        </p:txBody>
      </p:sp>
      <p:pic>
        <p:nvPicPr>
          <p:cNvPr id="52" name="Audio 51">
            <a:extLst>
              <a:ext uri="{FF2B5EF4-FFF2-40B4-BE49-F238E27FC236}">
                <a16:creationId xmlns:a16="http://schemas.microsoft.com/office/drawing/2014/main" id="{3669104D-D6E7-57FA-7B8D-203D03ED0E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55"/>
    </mc:Choice>
    <mc:Fallback>
      <p:transition spd="slow" advTm="54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C3976-7A84-3F88-5443-81E4D1C6F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1425" y="1502815"/>
            <a:ext cx="6108200" cy="572644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BC7FF5-F914-30AF-A52A-7684363DE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381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432</Words>
  <Application>Microsoft Macintosh PowerPoint</Application>
  <PresentationFormat>On-screen Show (16:9)</PresentationFormat>
  <Paragraphs>31</Paragraphs>
  <Slides>7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Söhne</vt:lpstr>
      <vt:lpstr>Times New Roman</vt:lpstr>
      <vt:lpstr>Office Theme</vt:lpstr>
      <vt:lpstr>MatchMetric Analytics – Unveiling Performance Insights and Trends in Tennis</vt:lpstr>
      <vt:lpstr>Introduction</vt:lpstr>
      <vt:lpstr>PowerPoint Presentation</vt:lpstr>
      <vt:lpstr>Methods Summary</vt:lpstr>
      <vt:lpstr>PowerPoint Presentation</vt:lpstr>
      <vt:lpstr>Lessons Learned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2017-07-17T11:53:34Z</dcterms:created>
  <dcterms:modified xsi:type="dcterms:W3CDTF">2023-12-04T03:35:46Z</dcterms:modified>
</cp:coreProperties>
</file>

<file path=docProps/thumbnail.jpeg>
</file>